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0000" y="2343150"/>
            <a:ext cx="6032250" cy="1908000"/>
          </a:xfrm>
        </p:spPr>
        <p:txBody>
          <a:bodyPr anchor="t">
            <a:normAutofit/>
          </a:bodyPr>
          <a:lstStyle>
            <a:lvl1pPr marL="0" indent="0" algn="l">
              <a:lnSpc>
                <a:spcPts val="4800"/>
              </a:lnSpc>
              <a:buFont typeface="Arial" panose="020B0604020202020204" pitchFamily="34" charset="0"/>
              <a:buNone/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9" y="4359652"/>
            <a:ext cx="4955110" cy="1565649"/>
          </a:xfrm>
        </p:spPr>
        <p:txBody>
          <a:bodyPr>
            <a:normAutofit/>
          </a:bodyPr>
          <a:lstStyle>
            <a:lvl1pPr marL="0" indent="0" algn="l">
              <a:lnSpc>
                <a:spcPts val="216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C8675-A20E-4C95-AC1B-D8FCC3F8E1C2}"/>
              </a:ext>
            </a:extLst>
          </p:cNvPr>
          <p:cNvSpPr txBox="1"/>
          <p:nvPr/>
        </p:nvSpPr>
        <p:spPr>
          <a:xfrm>
            <a:off x="539999" y="6109967"/>
            <a:ext cx="3252865" cy="264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GB" sz="1800" b="1" dirty="0">
                <a:solidFill>
                  <a:schemeClr val="bg1"/>
                </a:solidFill>
              </a:rPr>
              <a:t>ageing-better.org.uk</a:t>
            </a:r>
          </a:p>
        </p:txBody>
      </p:sp>
      <p:pic>
        <p:nvPicPr>
          <p:cNvPr id="12" name="Picture 11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6E0CCB01-21B9-4D6A-89C8-D3396044D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7061D46-B14A-40A4-8CE2-8D9FC61D3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61573" y="-5716"/>
            <a:ext cx="6630427" cy="6863715"/>
          </a:xfrm>
          <a:custGeom>
            <a:avLst/>
            <a:gdLst>
              <a:gd name="connsiteX0" fmla="*/ 0 w 6697662"/>
              <a:gd name="connsiteY0" fmla="*/ 0 h 6858000"/>
              <a:gd name="connsiteX1" fmla="*/ 6697662 w 6697662"/>
              <a:gd name="connsiteY1" fmla="*/ 0 h 6858000"/>
              <a:gd name="connsiteX2" fmla="*/ 6697662 w 6697662"/>
              <a:gd name="connsiteY2" fmla="*/ 6858000 h 6858000"/>
              <a:gd name="connsiteX3" fmla="*/ 0 w 6697662"/>
              <a:gd name="connsiteY3" fmla="*/ 6858000 h 6858000"/>
              <a:gd name="connsiteX4" fmla="*/ 0 w 6697662"/>
              <a:gd name="connsiteY4" fmla="*/ 0 h 6858000"/>
              <a:gd name="connsiteX0" fmla="*/ 0 w 6697662"/>
              <a:gd name="connsiteY0" fmla="*/ 5715 h 6863715"/>
              <a:gd name="connsiteX1" fmla="*/ 4049712 w 6697662"/>
              <a:gd name="connsiteY1" fmla="*/ 0 h 6863715"/>
              <a:gd name="connsiteX2" fmla="*/ 6697662 w 6697662"/>
              <a:gd name="connsiteY2" fmla="*/ 5715 h 6863715"/>
              <a:gd name="connsiteX3" fmla="*/ 6697662 w 6697662"/>
              <a:gd name="connsiteY3" fmla="*/ 6863715 h 6863715"/>
              <a:gd name="connsiteX4" fmla="*/ 0 w 6697662"/>
              <a:gd name="connsiteY4" fmla="*/ 6863715 h 6863715"/>
              <a:gd name="connsiteX5" fmla="*/ 0 w 6697662"/>
              <a:gd name="connsiteY5" fmla="*/ 5715 h 6863715"/>
              <a:gd name="connsiteX0" fmla="*/ 0 w 6697662"/>
              <a:gd name="connsiteY0" fmla="*/ 6863715 h 6863715"/>
              <a:gd name="connsiteX1" fmla="*/ 4049712 w 6697662"/>
              <a:gd name="connsiteY1" fmla="*/ 0 h 6863715"/>
              <a:gd name="connsiteX2" fmla="*/ 6697662 w 6697662"/>
              <a:gd name="connsiteY2" fmla="*/ 5715 h 6863715"/>
              <a:gd name="connsiteX3" fmla="*/ 6697662 w 6697662"/>
              <a:gd name="connsiteY3" fmla="*/ 6863715 h 6863715"/>
              <a:gd name="connsiteX4" fmla="*/ 0 w 6697662"/>
              <a:gd name="connsiteY4" fmla="*/ 6863715 h 6863715"/>
              <a:gd name="connsiteX0" fmla="*/ 0 w 6630427"/>
              <a:gd name="connsiteY0" fmla="*/ 6863715 h 6863715"/>
              <a:gd name="connsiteX1" fmla="*/ 3982477 w 6630427"/>
              <a:gd name="connsiteY1" fmla="*/ 0 h 6863715"/>
              <a:gd name="connsiteX2" fmla="*/ 6630427 w 6630427"/>
              <a:gd name="connsiteY2" fmla="*/ 5715 h 6863715"/>
              <a:gd name="connsiteX3" fmla="*/ 6630427 w 6630427"/>
              <a:gd name="connsiteY3" fmla="*/ 6863715 h 6863715"/>
              <a:gd name="connsiteX4" fmla="*/ 0 w 6630427"/>
              <a:gd name="connsiteY4" fmla="*/ 6863715 h 6863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0427" h="6863715">
                <a:moveTo>
                  <a:pt x="0" y="6863715"/>
                </a:moveTo>
                <a:lnTo>
                  <a:pt x="3982477" y="0"/>
                </a:lnTo>
                <a:lnTo>
                  <a:pt x="6630427" y="5715"/>
                </a:lnTo>
                <a:lnTo>
                  <a:pt x="6630427" y="6863715"/>
                </a:lnTo>
                <a:lnTo>
                  <a:pt x="0" y="6863715"/>
                </a:lnTo>
                <a:close/>
              </a:path>
            </a:pathLst>
          </a:cu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59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- 0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592210"/>
            <a:ext cx="4561389" cy="1680379"/>
          </a:xfrm>
        </p:spPr>
        <p:txBody>
          <a:bodyPr anchor="t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9999" y="3457428"/>
            <a:ext cx="5148000" cy="18288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Centre for Ageing Better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E03BE5F-F899-4FD7-8639-0069F9C8878A}"/>
              </a:ext>
            </a:extLst>
          </p:cNvPr>
          <p:cNvSpPr/>
          <p:nvPr/>
        </p:nvSpPr>
        <p:spPr>
          <a:xfrm>
            <a:off x="5561573" y="-9054"/>
            <a:ext cx="6630427" cy="6867053"/>
          </a:xfrm>
          <a:custGeom>
            <a:avLst/>
            <a:gdLst>
              <a:gd name="connsiteX0" fmla="*/ 0 w 6630427"/>
              <a:gd name="connsiteY0" fmla="*/ 0 h 6863716"/>
              <a:gd name="connsiteX1" fmla="*/ 6630427 w 6630427"/>
              <a:gd name="connsiteY1" fmla="*/ 0 h 6863716"/>
              <a:gd name="connsiteX2" fmla="*/ 6630427 w 6630427"/>
              <a:gd name="connsiteY2" fmla="*/ 6863716 h 6863716"/>
              <a:gd name="connsiteX3" fmla="*/ 0 w 6630427"/>
              <a:gd name="connsiteY3" fmla="*/ 6863716 h 6863716"/>
              <a:gd name="connsiteX4" fmla="*/ 0 w 6630427"/>
              <a:gd name="connsiteY4" fmla="*/ 0 h 6863716"/>
              <a:gd name="connsiteX0" fmla="*/ 0 w 6630427"/>
              <a:gd name="connsiteY0" fmla="*/ 3337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  <a:gd name="connsiteX5" fmla="*/ 0 w 6630427"/>
              <a:gd name="connsiteY5" fmla="*/ 3337 h 6867053"/>
              <a:gd name="connsiteX0" fmla="*/ 0 w 6630427"/>
              <a:gd name="connsiteY0" fmla="*/ 6867053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0427" h="6867053">
                <a:moveTo>
                  <a:pt x="0" y="6867053"/>
                </a:moveTo>
                <a:lnTo>
                  <a:pt x="3980779" y="0"/>
                </a:lnTo>
                <a:lnTo>
                  <a:pt x="6630427" y="3337"/>
                </a:lnTo>
                <a:lnTo>
                  <a:pt x="6630427" y="6867053"/>
                </a:lnTo>
                <a:lnTo>
                  <a:pt x="0" y="6867053"/>
                </a:lnTo>
                <a:close/>
              </a:path>
            </a:pathLst>
          </a:custGeom>
          <a:solidFill>
            <a:srgbClr val="F28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3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748" y="2839452"/>
            <a:ext cx="6032250" cy="898358"/>
          </a:xfrm>
        </p:spPr>
        <p:txBody>
          <a:bodyPr anchor="t">
            <a:noAutofit/>
          </a:bodyPr>
          <a:lstStyle>
            <a:lvl1pPr algn="l">
              <a:lnSpc>
                <a:spcPts val="6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748" y="3914274"/>
            <a:ext cx="5051361" cy="2011028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Aft>
                <a:spcPts val="0"/>
              </a:spcAft>
              <a:buNone/>
              <a:defRPr sz="21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info@ageing-better.org.uk</a:t>
            </a:r>
          </a:p>
          <a:p>
            <a:r>
              <a:rPr lang="en-US" dirty="0"/>
              <a:t>@ageing-better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Centre for Ageing Better</a:t>
            </a:r>
          </a:p>
        </p:txBody>
      </p:sp>
      <p:pic>
        <p:nvPicPr>
          <p:cNvPr id="12" name="Picture 11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6E0CCB01-21B9-4D6A-89C8-D3396044D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578086F-0858-4181-8712-BB8A84000D4F}"/>
              </a:ext>
            </a:extLst>
          </p:cNvPr>
          <p:cNvSpPr/>
          <p:nvPr/>
        </p:nvSpPr>
        <p:spPr>
          <a:xfrm>
            <a:off x="5561573" y="-9054"/>
            <a:ext cx="6630427" cy="6867054"/>
          </a:xfrm>
          <a:custGeom>
            <a:avLst/>
            <a:gdLst>
              <a:gd name="connsiteX0" fmla="*/ 0 w 6630427"/>
              <a:gd name="connsiteY0" fmla="*/ 0 h 6863716"/>
              <a:gd name="connsiteX1" fmla="*/ 6630427 w 6630427"/>
              <a:gd name="connsiteY1" fmla="*/ 0 h 6863716"/>
              <a:gd name="connsiteX2" fmla="*/ 6630427 w 6630427"/>
              <a:gd name="connsiteY2" fmla="*/ 6863716 h 6863716"/>
              <a:gd name="connsiteX3" fmla="*/ 0 w 6630427"/>
              <a:gd name="connsiteY3" fmla="*/ 6863716 h 6863716"/>
              <a:gd name="connsiteX4" fmla="*/ 0 w 6630427"/>
              <a:gd name="connsiteY4" fmla="*/ 0 h 6863716"/>
              <a:gd name="connsiteX0" fmla="*/ 0 w 6630427"/>
              <a:gd name="connsiteY0" fmla="*/ 3337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  <a:gd name="connsiteX5" fmla="*/ 0 w 6630427"/>
              <a:gd name="connsiteY5" fmla="*/ 3337 h 6867053"/>
              <a:gd name="connsiteX0" fmla="*/ 0 w 6630427"/>
              <a:gd name="connsiteY0" fmla="*/ 6867053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0427" h="6867053">
                <a:moveTo>
                  <a:pt x="0" y="6867053"/>
                </a:moveTo>
                <a:lnTo>
                  <a:pt x="3980779" y="0"/>
                </a:lnTo>
                <a:lnTo>
                  <a:pt x="6630427" y="3337"/>
                </a:lnTo>
                <a:lnTo>
                  <a:pt x="6630427" y="6867053"/>
                </a:lnTo>
                <a:lnTo>
                  <a:pt x="0" y="68670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778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225E-F4AA-4846-820C-3B87AADB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4153-7463-4EBF-A01B-8583FE7C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53849"/>
            <a:ext cx="7596000" cy="4423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</p:spTree>
    <p:extLst>
      <p:ext uri="{BB962C8B-B14F-4D97-AF65-F5344CB8AC3E}">
        <p14:creationId xmlns:p14="http://schemas.microsoft.com/office/powerpoint/2010/main" val="525772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225E-F4AA-4846-820C-3B87AADB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4153-7463-4EBF-A01B-8583FE7C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53849"/>
            <a:ext cx="5400000" cy="4423114"/>
          </a:xfrm>
        </p:spPr>
        <p:txBody>
          <a:bodyPr/>
          <a:lstStyle>
            <a:lvl2pPr marL="288000" indent="-288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2pPr>
            <a:lvl3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3pPr>
            <a:lvl4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4pPr>
            <a:lvl5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1598B5A-4D73-4677-9845-0468982CC1C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77202" y="1753200"/>
            <a:ext cx="5400000" cy="4423114"/>
          </a:xfrm>
        </p:spPr>
        <p:txBody>
          <a:bodyPr/>
          <a:lstStyle>
            <a:lvl2pPr marL="288000" indent="-288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2pPr>
            <a:lvl3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3pPr>
            <a:lvl4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4pPr>
            <a:lvl5pPr marL="612000" indent="-252000">
              <a:buClr>
                <a:schemeClr val="accent2"/>
              </a:buClr>
              <a:buSzPct val="90000"/>
              <a:buFont typeface="Arial" panose="020B0604020202020204" pitchFamily="34" charset="0"/>
              <a:buChar char="ꟷ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799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- yellow 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4153-7463-4EBF-A01B-8583FE7C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9201" y="2304000"/>
            <a:ext cx="7236000" cy="3695747"/>
          </a:xfrm>
        </p:spPr>
        <p:txBody>
          <a:bodyPr>
            <a:normAutofit/>
          </a:bodyPr>
          <a:lstStyle>
            <a:lvl1pPr marL="0" indent="0">
              <a:lnSpc>
                <a:spcPts val="3600"/>
              </a:lnSpc>
              <a:spcAft>
                <a:spcPts val="0"/>
              </a:spcAft>
              <a:buNone/>
              <a:defRPr sz="3000">
                <a:solidFill>
                  <a:schemeClr val="tx2"/>
                </a:solidFill>
              </a:defRPr>
            </a:lvl1pPr>
            <a:lvl2pPr marL="0" indent="0">
              <a:lnSpc>
                <a:spcPts val="3600"/>
              </a:lnSpc>
              <a:spcBef>
                <a:spcPts val="600"/>
              </a:spcBef>
              <a:spcAft>
                <a:spcPts val="0"/>
              </a:spcAft>
              <a:buNone/>
              <a:defRPr sz="3000" b="1">
                <a:solidFill>
                  <a:schemeClr val="tx2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</p:spTree>
    <p:extLst>
      <p:ext uri="{BB962C8B-B14F-4D97-AF65-F5344CB8AC3E}">
        <p14:creationId xmlns:p14="http://schemas.microsoft.com/office/powerpoint/2010/main" val="430767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- yellow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D3CE22D-4791-4343-86EB-1829681CCA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1116" y="3124459"/>
            <a:ext cx="3513137" cy="1459833"/>
          </a:xfrm>
        </p:spPr>
        <p:txBody>
          <a:bodyPr>
            <a:normAutofit/>
          </a:bodyPr>
          <a:lstStyle>
            <a:lvl1pPr marL="0" indent="0" algn="ctr">
              <a:lnSpc>
                <a:spcPts val="6000"/>
              </a:lnSpc>
              <a:buNone/>
              <a:defRPr sz="6000">
                <a:solidFill>
                  <a:srgbClr val="00216E"/>
                </a:solidFill>
              </a:defRPr>
            </a:lvl1pPr>
          </a:lstStyle>
          <a:p>
            <a:pPr lvl="0"/>
            <a:r>
              <a:rPr lang="en-US" dirty="0"/>
              <a:t>000,000m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D226FFFB-A581-43B6-BF4F-C963B78C358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61810" y="1251285"/>
            <a:ext cx="6390189" cy="1459832"/>
          </a:xfrm>
        </p:spPr>
        <p:txBody>
          <a:bodyPr>
            <a:normAutofit/>
          </a:bodyPr>
          <a:lstStyle>
            <a:lvl1pPr>
              <a:lnSpc>
                <a:spcPts val="2600"/>
              </a:lnSpc>
              <a:spcAft>
                <a:spcPts val="0"/>
              </a:spcAft>
              <a:defRPr sz="21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4BA7B84E-0F17-450E-880B-064EE07DC8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98044" y="1408373"/>
            <a:ext cx="3513137" cy="1459832"/>
          </a:xfrm>
        </p:spPr>
        <p:txBody>
          <a:bodyPr>
            <a:normAutofit/>
          </a:bodyPr>
          <a:lstStyle>
            <a:lvl1pPr marL="0" indent="0" algn="ctr">
              <a:lnSpc>
                <a:spcPts val="6000"/>
              </a:lnSpc>
              <a:buNone/>
              <a:defRPr sz="6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000,000m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5B144184-170C-42FD-A342-EF179370F7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8044" y="4840547"/>
            <a:ext cx="3513137" cy="1284944"/>
          </a:xfrm>
        </p:spPr>
        <p:txBody>
          <a:bodyPr>
            <a:normAutofit/>
          </a:bodyPr>
          <a:lstStyle>
            <a:lvl1pPr marL="0" indent="0" algn="ctr">
              <a:lnSpc>
                <a:spcPts val="6000"/>
              </a:lnSpc>
              <a:buNone/>
              <a:defRPr sz="6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000,000m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50DDDEA8-499F-40D8-A0AB-64592D118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61809" y="2959769"/>
            <a:ext cx="6390189" cy="1459832"/>
          </a:xfrm>
        </p:spPr>
        <p:txBody>
          <a:bodyPr>
            <a:normAutofit/>
          </a:bodyPr>
          <a:lstStyle>
            <a:lvl1pPr>
              <a:lnSpc>
                <a:spcPts val="2600"/>
              </a:lnSpc>
              <a:spcAft>
                <a:spcPts val="0"/>
              </a:spcAft>
              <a:defRPr sz="21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3BC191A9-0B30-48B5-8A6E-E78BB724D00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249191" y="4665658"/>
            <a:ext cx="6390189" cy="1459832"/>
          </a:xfrm>
        </p:spPr>
        <p:txBody>
          <a:bodyPr>
            <a:normAutofit/>
          </a:bodyPr>
          <a:lstStyle>
            <a:lvl1pPr>
              <a:lnSpc>
                <a:spcPts val="2600"/>
              </a:lnSpc>
              <a:spcAft>
                <a:spcPts val="0"/>
              </a:spcAft>
              <a:defRPr sz="21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3023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- green">
    <p:bg>
      <p:bgPr>
        <a:solidFill>
          <a:srgbClr val="CDB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D3CE22D-4791-4343-86EB-1829681CCA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1116" y="3124459"/>
            <a:ext cx="3513137" cy="1716087"/>
          </a:xfrm>
        </p:spPr>
        <p:txBody>
          <a:bodyPr>
            <a:normAutofit/>
          </a:bodyPr>
          <a:lstStyle>
            <a:lvl1pPr marL="0" indent="0">
              <a:lnSpc>
                <a:spcPts val="6000"/>
              </a:lnSpc>
              <a:buNone/>
              <a:defRPr sz="6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000,000m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D226FFFB-A581-43B6-BF4F-C963B78C358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61810" y="2486526"/>
            <a:ext cx="6390189" cy="3416969"/>
          </a:xfrm>
        </p:spPr>
        <p:txBody>
          <a:bodyPr>
            <a:normAutofit/>
          </a:bodyPr>
          <a:lstStyle>
            <a:lvl1pPr>
              <a:lnSpc>
                <a:spcPts val="3600"/>
              </a:lnSpc>
              <a:spcAft>
                <a:spcPts val="0"/>
              </a:spcAft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8143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225E-F4AA-4846-820C-3B87AADB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1"/>
            <a:ext cx="5400000" cy="10344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4153-7463-4EBF-A01B-8583FE7C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53849"/>
            <a:ext cx="5400000" cy="4423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B19A9FC-BDB2-4912-A1E5-E90EBE563B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6975" y="540002"/>
            <a:ext cx="5374800" cy="563696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58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5F151FC-2455-4466-85C6-B6330C941FF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1999" y="1753200"/>
            <a:ext cx="5400000" cy="4423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225E-F4AA-4846-820C-3B87AADB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997" y="540001"/>
            <a:ext cx="5400001" cy="10344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2E6366C-9796-425C-921A-B13B6FA629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0000" y="540002"/>
            <a:ext cx="5374800" cy="563756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389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B19A9FC-BDB2-4912-A1E5-E90EBE563B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9775" y="540002"/>
            <a:ext cx="11112000" cy="563696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</p:spTree>
    <p:extLst>
      <p:ext uri="{BB962C8B-B14F-4D97-AF65-F5344CB8AC3E}">
        <p14:creationId xmlns:p14="http://schemas.microsoft.com/office/powerpoint/2010/main" val="179072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-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2182730"/>
            <a:ext cx="6032250" cy="2088000"/>
          </a:xfrm>
        </p:spPr>
        <p:txBody>
          <a:bodyPr anchor="t">
            <a:normAutofit/>
          </a:bodyPr>
          <a:lstStyle>
            <a:lvl1pPr algn="l">
              <a:lnSpc>
                <a:spcPts val="4800"/>
              </a:lnSpc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9" y="4359652"/>
            <a:ext cx="4955110" cy="1565649"/>
          </a:xfrm>
        </p:spPr>
        <p:txBody>
          <a:bodyPr>
            <a:normAutofit/>
          </a:bodyPr>
          <a:lstStyle>
            <a:lvl1pPr marL="0" indent="0" algn="l">
              <a:lnSpc>
                <a:spcPts val="2160"/>
              </a:lnSpc>
              <a:spcAft>
                <a:spcPts val="0"/>
              </a:spcAft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C8675-A20E-4C95-AC1B-D8FCC3F8E1C2}"/>
              </a:ext>
            </a:extLst>
          </p:cNvPr>
          <p:cNvSpPr txBox="1"/>
          <p:nvPr/>
        </p:nvSpPr>
        <p:spPr>
          <a:xfrm>
            <a:off x="539999" y="6109967"/>
            <a:ext cx="3252865" cy="264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GB" sz="1800" b="1" dirty="0">
                <a:solidFill>
                  <a:schemeClr val="tx2"/>
                </a:solidFill>
              </a:rPr>
              <a:t>ageing-better.org.uk</a:t>
            </a:r>
          </a:p>
        </p:txBody>
      </p:sp>
      <p:pic>
        <p:nvPicPr>
          <p:cNvPr id="5" name="Picture 4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EF297F36-1F0C-4B94-A560-40EEF49B0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EA6A719-9FCD-4918-A77C-F2077EFC0956}"/>
              </a:ext>
            </a:extLst>
          </p:cNvPr>
          <p:cNvSpPr/>
          <p:nvPr/>
        </p:nvSpPr>
        <p:spPr>
          <a:xfrm>
            <a:off x="7587916" y="-2666"/>
            <a:ext cx="4604084" cy="6860666"/>
          </a:xfrm>
          <a:custGeom>
            <a:avLst/>
            <a:gdLst>
              <a:gd name="connsiteX0" fmla="*/ 0 w 4604084"/>
              <a:gd name="connsiteY0" fmla="*/ 0 h 6858000"/>
              <a:gd name="connsiteX1" fmla="*/ 4604084 w 4604084"/>
              <a:gd name="connsiteY1" fmla="*/ 0 h 6858000"/>
              <a:gd name="connsiteX2" fmla="*/ 4604084 w 4604084"/>
              <a:gd name="connsiteY2" fmla="*/ 6858000 h 6858000"/>
              <a:gd name="connsiteX3" fmla="*/ 0 w 4604084"/>
              <a:gd name="connsiteY3" fmla="*/ 6858000 h 6858000"/>
              <a:gd name="connsiteX4" fmla="*/ 0 w 4604084"/>
              <a:gd name="connsiteY4" fmla="*/ 0 h 6858000"/>
              <a:gd name="connsiteX0" fmla="*/ 0 w 4604084"/>
              <a:gd name="connsiteY0" fmla="*/ 2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  <a:gd name="connsiteX5" fmla="*/ 0 w 4604084"/>
              <a:gd name="connsiteY5" fmla="*/ 2666 h 6860666"/>
              <a:gd name="connsiteX0" fmla="*/ 0 w 4604084"/>
              <a:gd name="connsiteY0" fmla="*/ 6860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4084" h="6860666">
                <a:moveTo>
                  <a:pt x="0" y="6860666"/>
                </a:moveTo>
                <a:lnTo>
                  <a:pt x="3974046" y="0"/>
                </a:lnTo>
                <a:lnTo>
                  <a:pt x="4604084" y="2666"/>
                </a:lnTo>
                <a:lnTo>
                  <a:pt x="4604084" y="6860666"/>
                </a:lnTo>
                <a:lnTo>
                  <a:pt x="0" y="686066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7278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225E-F4AA-4846-820C-3B87AADB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4153-7463-4EBF-A01B-8583FE7C1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893" y="1636295"/>
            <a:ext cx="8444433" cy="3721768"/>
          </a:xfrm>
        </p:spPr>
        <p:txBody>
          <a:bodyPr>
            <a:normAutofit/>
          </a:bodyPr>
          <a:lstStyle>
            <a:lvl1pPr>
              <a:lnSpc>
                <a:spcPts val="1400"/>
              </a:lnSpc>
              <a:spcAft>
                <a:spcPts val="0"/>
              </a:spcAft>
              <a:defRPr sz="1200"/>
            </a:lvl1pPr>
            <a:lvl2pPr marL="180000" indent="-180000">
              <a:lnSpc>
                <a:spcPts val="1400"/>
              </a:lnSpc>
              <a:spcAft>
                <a:spcPts val="0"/>
              </a:spcAft>
              <a:defRPr sz="1200"/>
            </a:lvl2pPr>
            <a:lvl3pPr marL="180000" indent="-180000">
              <a:lnSpc>
                <a:spcPts val="1400"/>
              </a:lnSpc>
              <a:spcAft>
                <a:spcPts val="0"/>
              </a:spcAft>
              <a:defRPr sz="1200"/>
            </a:lvl3pPr>
            <a:lvl4pPr marL="180000" indent="-180000">
              <a:lnSpc>
                <a:spcPts val="1400"/>
              </a:lnSpc>
              <a:spcAft>
                <a:spcPts val="0"/>
              </a:spcAft>
              <a:defRPr sz="1200"/>
            </a:lvl4pPr>
            <a:lvl5pPr marL="180000" indent="-180000">
              <a:lnSpc>
                <a:spcPts val="1400"/>
              </a:lnSpc>
              <a:spcAft>
                <a:spcPts val="0"/>
              </a:spcAft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20BA3-D2D8-423A-A9BA-11BDE961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2770-298F-4A05-AC19-71EBAFD4AFB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C0076-E1CB-436E-A448-238EAA3CB154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946D198-AFD1-4C75-9986-DDCE14775B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66913" y="5523630"/>
            <a:ext cx="8443912" cy="550863"/>
          </a:xfrm>
        </p:spPr>
        <p:txBody>
          <a:bodyPr>
            <a:noAutofit/>
          </a:bodyPr>
          <a:lstStyle>
            <a:lvl1pPr>
              <a:lnSpc>
                <a:spcPts val="1400"/>
              </a:lnSpc>
              <a:spcAft>
                <a:spcPts val="0"/>
              </a:spcAft>
              <a:defRPr sz="1200"/>
            </a:lvl1pPr>
            <a:lvl2pPr>
              <a:lnSpc>
                <a:spcPts val="1400"/>
              </a:lnSpc>
              <a:spcAft>
                <a:spcPts val="0"/>
              </a:spcAft>
              <a:defRPr sz="1200"/>
            </a:lvl2pPr>
            <a:lvl3pPr>
              <a:lnSpc>
                <a:spcPts val="1400"/>
              </a:lnSpc>
              <a:spcAft>
                <a:spcPts val="0"/>
              </a:spcAft>
              <a:defRPr sz="1200"/>
            </a:lvl3pPr>
            <a:lvl4pPr>
              <a:lnSpc>
                <a:spcPts val="1400"/>
              </a:lnSpc>
              <a:spcAft>
                <a:spcPts val="0"/>
              </a:spcAft>
              <a:defRPr sz="1200"/>
            </a:lvl4pPr>
            <a:lvl5pPr>
              <a:lnSpc>
                <a:spcPts val="1400"/>
              </a:lnSpc>
              <a:spcAft>
                <a:spcPts val="0"/>
              </a:spcAft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960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 -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2182730"/>
            <a:ext cx="6032250" cy="2088000"/>
          </a:xfrm>
        </p:spPr>
        <p:txBody>
          <a:bodyPr anchor="t">
            <a:normAutofit/>
          </a:bodyPr>
          <a:lstStyle>
            <a:lvl1pPr algn="l">
              <a:lnSpc>
                <a:spcPts val="4800"/>
              </a:lnSpc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9" y="4359652"/>
            <a:ext cx="4955110" cy="1565649"/>
          </a:xfrm>
        </p:spPr>
        <p:txBody>
          <a:bodyPr>
            <a:normAutofit/>
          </a:bodyPr>
          <a:lstStyle>
            <a:lvl1pPr marL="0" indent="0" algn="l">
              <a:lnSpc>
                <a:spcPts val="2160"/>
              </a:lnSpc>
              <a:spcAft>
                <a:spcPts val="0"/>
              </a:spcAft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C8675-A20E-4C95-AC1B-D8FCC3F8E1C2}"/>
              </a:ext>
            </a:extLst>
          </p:cNvPr>
          <p:cNvSpPr txBox="1"/>
          <p:nvPr/>
        </p:nvSpPr>
        <p:spPr>
          <a:xfrm>
            <a:off x="539999" y="6109967"/>
            <a:ext cx="3252865" cy="264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GB" sz="1800" b="1" dirty="0">
                <a:solidFill>
                  <a:schemeClr val="tx2"/>
                </a:solidFill>
              </a:rPr>
              <a:t>ageing-better.org.uk</a:t>
            </a:r>
          </a:p>
        </p:txBody>
      </p:sp>
      <p:pic>
        <p:nvPicPr>
          <p:cNvPr id="5" name="Picture 4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EF297F36-1F0C-4B94-A560-40EEF49B0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EA6A719-9FCD-4918-A77C-F2077EFC0956}"/>
              </a:ext>
            </a:extLst>
          </p:cNvPr>
          <p:cNvSpPr/>
          <p:nvPr/>
        </p:nvSpPr>
        <p:spPr>
          <a:xfrm>
            <a:off x="7587916" y="-2666"/>
            <a:ext cx="4604084" cy="6860666"/>
          </a:xfrm>
          <a:custGeom>
            <a:avLst/>
            <a:gdLst>
              <a:gd name="connsiteX0" fmla="*/ 0 w 4604084"/>
              <a:gd name="connsiteY0" fmla="*/ 0 h 6858000"/>
              <a:gd name="connsiteX1" fmla="*/ 4604084 w 4604084"/>
              <a:gd name="connsiteY1" fmla="*/ 0 h 6858000"/>
              <a:gd name="connsiteX2" fmla="*/ 4604084 w 4604084"/>
              <a:gd name="connsiteY2" fmla="*/ 6858000 h 6858000"/>
              <a:gd name="connsiteX3" fmla="*/ 0 w 4604084"/>
              <a:gd name="connsiteY3" fmla="*/ 6858000 h 6858000"/>
              <a:gd name="connsiteX4" fmla="*/ 0 w 4604084"/>
              <a:gd name="connsiteY4" fmla="*/ 0 h 6858000"/>
              <a:gd name="connsiteX0" fmla="*/ 0 w 4604084"/>
              <a:gd name="connsiteY0" fmla="*/ 2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  <a:gd name="connsiteX5" fmla="*/ 0 w 4604084"/>
              <a:gd name="connsiteY5" fmla="*/ 2666 h 6860666"/>
              <a:gd name="connsiteX0" fmla="*/ 0 w 4604084"/>
              <a:gd name="connsiteY0" fmla="*/ 6860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4084" h="6860666">
                <a:moveTo>
                  <a:pt x="0" y="6860666"/>
                </a:moveTo>
                <a:lnTo>
                  <a:pt x="3974046" y="0"/>
                </a:lnTo>
                <a:lnTo>
                  <a:pt x="4604084" y="2666"/>
                </a:lnTo>
                <a:lnTo>
                  <a:pt x="4604084" y="6860666"/>
                </a:lnTo>
                <a:lnTo>
                  <a:pt x="0" y="686066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5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 -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2182730"/>
            <a:ext cx="6032250" cy="2088000"/>
          </a:xfrm>
        </p:spPr>
        <p:txBody>
          <a:bodyPr anchor="t">
            <a:normAutofit/>
          </a:bodyPr>
          <a:lstStyle>
            <a:lvl1pPr algn="l">
              <a:lnSpc>
                <a:spcPts val="4800"/>
              </a:lnSpc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9" y="4359652"/>
            <a:ext cx="4955110" cy="1565649"/>
          </a:xfrm>
        </p:spPr>
        <p:txBody>
          <a:bodyPr>
            <a:normAutofit/>
          </a:bodyPr>
          <a:lstStyle>
            <a:lvl1pPr marL="0" indent="0" algn="l">
              <a:lnSpc>
                <a:spcPts val="2160"/>
              </a:lnSpc>
              <a:spcAft>
                <a:spcPts val="0"/>
              </a:spcAft>
              <a:buNone/>
              <a:defRPr sz="18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C8675-A20E-4C95-AC1B-D8FCC3F8E1C2}"/>
              </a:ext>
            </a:extLst>
          </p:cNvPr>
          <p:cNvSpPr txBox="1"/>
          <p:nvPr/>
        </p:nvSpPr>
        <p:spPr>
          <a:xfrm>
            <a:off x="539999" y="6109967"/>
            <a:ext cx="3252865" cy="264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GB" sz="1800" b="1" dirty="0">
                <a:solidFill>
                  <a:schemeClr val="tx2"/>
                </a:solidFill>
              </a:rPr>
              <a:t>ageing-better.org.uk</a:t>
            </a:r>
          </a:p>
        </p:txBody>
      </p:sp>
      <p:pic>
        <p:nvPicPr>
          <p:cNvPr id="5" name="Picture 4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EF297F36-1F0C-4B94-A560-40EEF49B06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EA6A719-9FCD-4918-A77C-F2077EFC0956}"/>
              </a:ext>
            </a:extLst>
          </p:cNvPr>
          <p:cNvSpPr/>
          <p:nvPr/>
        </p:nvSpPr>
        <p:spPr>
          <a:xfrm>
            <a:off x="7587916" y="-2666"/>
            <a:ext cx="4604084" cy="6860666"/>
          </a:xfrm>
          <a:custGeom>
            <a:avLst/>
            <a:gdLst>
              <a:gd name="connsiteX0" fmla="*/ 0 w 4604084"/>
              <a:gd name="connsiteY0" fmla="*/ 0 h 6858000"/>
              <a:gd name="connsiteX1" fmla="*/ 4604084 w 4604084"/>
              <a:gd name="connsiteY1" fmla="*/ 0 h 6858000"/>
              <a:gd name="connsiteX2" fmla="*/ 4604084 w 4604084"/>
              <a:gd name="connsiteY2" fmla="*/ 6858000 h 6858000"/>
              <a:gd name="connsiteX3" fmla="*/ 0 w 4604084"/>
              <a:gd name="connsiteY3" fmla="*/ 6858000 h 6858000"/>
              <a:gd name="connsiteX4" fmla="*/ 0 w 4604084"/>
              <a:gd name="connsiteY4" fmla="*/ 0 h 6858000"/>
              <a:gd name="connsiteX0" fmla="*/ 0 w 4604084"/>
              <a:gd name="connsiteY0" fmla="*/ 2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  <a:gd name="connsiteX5" fmla="*/ 0 w 4604084"/>
              <a:gd name="connsiteY5" fmla="*/ 2666 h 6860666"/>
              <a:gd name="connsiteX0" fmla="*/ 0 w 4604084"/>
              <a:gd name="connsiteY0" fmla="*/ 6860666 h 6860666"/>
              <a:gd name="connsiteX1" fmla="*/ 3974046 w 4604084"/>
              <a:gd name="connsiteY1" fmla="*/ 0 h 6860666"/>
              <a:gd name="connsiteX2" fmla="*/ 4604084 w 4604084"/>
              <a:gd name="connsiteY2" fmla="*/ 2666 h 6860666"/>
              <a:gd name="connsiteX3" fmla="*/ 4604084 w 4604084"/>
              <a:gd name="connsiteY3" fmla="*/ 6860666 h 6860666"/>
              <a:gd name="connsiteX4" fmla="*/ 0 w 4604084"/>
              <a:gd name="connsiteY4" fmla="*/ 6860666 h 6860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4084" h="6860666">
                <a:moveTo>
                  <a:pt x="0" y="6860666"/>
                </a:moveTo>
                <a:lnTo>
                  <a:pt x="3974046" y="0"/>
                </a:lnTo>
                <a:lnTo>
                  <a:pt x="4604084" y="2666"/>
                </a:lnTo>
                <a:lnTo>
                  <a:pt x="4604084" y="6860666"/>
                </a:lnTo>
                <a:lnTo>
                  <a:pt x="0" y="68606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87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- 0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2343150"/>
            <a:ext cx="6032250" cy="1908000"/>
          </a:xfrm>
        </p:spPr>
        <p:txBody>
          <a:bodyPr anchor="t">
            <a:normAutofit/>
          </a:bodyPr>
          <a:lstStyle>
            <a:lvl1pPr algn="l">
              <a:lnSpc>
                <a:spcPts val="48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999" y="4359652"/>
            <a:ext cx="4955110" cy="1565649"/>
          </a:xfrm>
        </p:spPr>
        <p:txBody>
          <a:bodyPr>
            <a:normAutofit/>
          </a:bodyPr>
          <a:lstStyle>
            <a:lvl1pPr marL="0" indent="0" algn="l">
              <a:lnSpc>
                <a:spcPts val="2160"/>
              </a:lnSpc>
              <a:spcAft>
                <a:spcPts val="0"/>
              </a:spcAft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C8675-A20E-4C95-AC1B-D8FCC3F8E1C2}"/>
              </a:ext>
            </a:extLst>
          </p:cNvPr>
          <p:cNvSpPr txBox="1"/>
          <p:nvPr/>
        </p:nvSpPr>
        <p:spPr>
          <a:xfrm>
            <a:off x="539999" y="6109967"/>
            <a:ext cx="3252865" cy="264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60"/>
              </a:lnSpc>
            </a:pPr>
            <a:r>
              <a:rPr lang="en-GB" sz="1800" b="1" dirty="0">
                <a:solidFill>
                  <a:schemeClr val="bg1"/>
                </a:solidFill>
              </a:rPr>
              <a:t>ageing-better.org.uk</a:t>
            </a:r>
          </a:p>
        </p:txBody>
      </p:sp>
      <p:pic>
        <p:nvPicPr>
          <p:cNvPr id="12" name="Picture 11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6E0CCB01-21B9-4D6A-89C8-D3396044D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40000"/>
            <a:ext cx="3063246" cy="7269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578086F-0858-4181-8712-BB8A84000D4F}"/>
              </a:ext>
            </a:extLst>
          </p:cNvPr>
          <p:cNvSpPr/>
          <p:nvPr/>
        </p:nvSpPr>
        <p:spPr>
          <a:xfrm>
            <a:off x="5561573" y="-9054"/>
            <a:ext cx="6630427" cy="6867054"/>
          </a:xfrm>
          <a:custGeom>
            <a:avLst/>
            <a:gdLst>
              <a:gd name="connsiteX0" fmla="*/ 0 w 6630427"/>
              <a:gd name="connsiteY0" fmla="*/ 0 h 6863716"/>
              <a:gd name="connsiteX1" fmla="*/ 6630427 w 6630427"/>
              <a:gd name="connsiteY1" fmla="*/ 0 h 6863716"/>
              <a:gd name="connsiteX2" fmla="*/ 6630427 w 6630427"/>
              <a:gd name="connsiteY2" fmla="*/ 6863716 h 6863716"/>
              <a:gd name="connsiteX3" fmla="*/ 0 w 6630427"/>
              <a:gd name="connsiteY3" fmla="*/ 6863716 h 6863716"/>
              <a:gd name="connsiteX4" fmla="*/ 0 w 6630427"/>
              <a:gd name="connsiteY4" fmla="*/ 0 h 6863716"/>
              <a:gd name="connsiteX0" fmla="*/ 0 w 6630427"/>
              <a:gd name="connsiteY0" fmla="*/ 3337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  <a:gd name="connsiteX5" fmla="*/ 0 w 6630427"/>
              <a:gd name="connsiteY5" fmla="*/ 3337 h 6867053"/>
              <a:gd name="connsiteX0" fmla="*/ 0 w 6630427"/>
              <a:gd name="connsiteY0" fmla="*/ 6867053 h 6867053"/>
              <a:gd name="connsiteX1" fmla="*/ 3980779 w 6630427"/>
              <a:gd name="connsiteY1" fmla="*/ 0 h 6867053"/>
              <a:gd name="connsiteX2" fmla="*/ 6630427 w 6630427"/>
              <a:gd name="connsiteY2" fmla="*/ 3337 h 6867053"/>
              <a:gd name="connsiteX3" fmla="*/ 6630427 w 6630427"/>
              <a:gd name="connsiteY3" fmla="*/ 6867053 h 6867053"/>
              <a:gd name="connsiteX4" fmla="*/ 0 w 6630427"/>
              <a:gd name="connsiteY4" fmla="*/ 6867053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0427" h="6867053">
                <a:moveTo>
                  <a:pt x="0" y="6867053"/>
                </a:moveTo>
                <a:lnTo>
                  <a:pt x="3980779" y="0"/>
                </a:lnTo>
                <a:lnTo>
                  <a:pt x="6630427" y="3337"/>
                </a:lnTo>
                <a:lnTo>
                  <a:pt x="6630427" y="6867053"/>
                </a:lnTo>
                <a:lnTo>
                  <a:pt x="0" y="68670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57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-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592210"/>
            <a:ext cx="4561389" cy="1680379"/>
          </a:xfrm>
        </p:spPr>
        <p:txBody>
          <a:bodyPr anchor="t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9999" y="3457428"/>
            <a:ext cx="5148000" cy="18288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Centre for Ageing Better</a:t>
            </a: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6B977142-4933-49D3-8F0F-A8FC8722BC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61573" y="-5716"/>
            <a:ext cx="6630427" cy="6863715"/>
          </a:xfrm>
          <a:custGeom>
            <a:avLst/>
            <a:gdLst>
              <a:gd name="connsiteX0" fmla="*/ 0 w 6697662"/>
              <a:gd name="connsiteY0" fmla="*/ 0 h 6858000"/>
              <a:gd name="connsiteX1" fmla="*/ 6697662 w 6697662"/>
              <a:gd name="connsiteY1" fmla="*/ 0 h 6858000"/>
              <a:gd name="connsiteX2" fmla="*/ 6697662 w 6697662"/>
              <a:gd name="connsiteY2" fmla="*/ 6858000 h 6858000"/>
              <a:gd name="connsiteX3" fmla="*/ 0 w 6697662"/>
              <a:gd name="connsiteY3" fmla="*/ 6858000 h 6858000"/>
              <a:gd name="connsiteX4" fmla="*/ 0 w 6697662"/>
              <a:gd name="connsiteY4" fmla="*/ 0 h 6858000"/>
              <a:gd name="connsiteX0" fmla="*/ 0 w 6697662"/>
              <a:gd name="connsiteY0" fmla="*/ 5715 h 6863715"/>
              <a:gd name="connsiteX1" fmla="*/ 4049712 w 6697662"/>
              <a:gd name="connsiteY1" fmla="*/ 0 h 6863715"/>
              <a:gd name="connsiteX2" fmla="*/ 6697662 w 6697662"/>
              <a:gd name="connsiteY2" fmla="*/ 5715 h 6863715"/>
              <a:gd name="connsiteX3" fmla="*/ 6697662 w 6697662"/>
              <a:gd name="connsiteY3" fmla="*/ 6863715 h 6863715"/>
              <a:gd name="connsiteX4" fmla="*/ 0 w 6697662"/>
              <a:gd name="connsiteY4" fmla="*/ 6863715 h 6863715"/>
              <a:gd name="connsiteX5" fmla="*/ 0 w 6697662"/>
              <a:gd name="connsiteY5" fmla="*/ 5715 h 6863715"/>
              <a:gd name="connsiteX0" fmla="*/ 0 w 6697662"/>
              <a:gd name="connsiteY0" fmla="*/ 6863715 h 6863715"/>
              <a:gd name="connsiteX1" fmla="*/ 4049712 w 6697662"/>
              <a:gd name="connsiteY1" fmla="*/ 0 h 6863715"/>
              <a:gd name="connsiteX2" fmla="*/ 6697662 w 6697662"/>
              <a:gd name="connsiteY2" fmla="*/ 5715 h 6863715"/>
              <a:gd name="connsiteX3" fmla="*/ 6697662 w 6697662"/>
              <a:gd name="connsiteY3" fmla="*/ 6863715 h 6863715"/>
              <a:gd name="connsiteX4" fmla="*/ 0 w 6697662"/>
              <a:gd name="connsiteY4" fmla="*/ 6863715 h 6863715"/>
              <a:gd name="connsiteX0" fmla="*/ 0 w 6630427"/>
              <a:gd name="connsiteY0" fmla="*/ 6863715 h 6863715"/>
              <a:gd name="connsiteX1" fmla="*/ 3982477 w 6630427"/>
              <a:gd name="connsiteY1" fmla="*/ 0 h 6863715"/>
              <a:gd name="connsiteX2" fmla="*/ 6630427 w 6630427"/>
              <a:gd name="connsiteY2" fmla="*/ 5715 h 6863715"/>
              <a:gd name="connsiteX3" fmla="*/ 6630427 w 6630427"/>
              <a:gd name="connsiteY3" fmla="*/ 6863715 h 6863715"/>
              <a:gd name="connsiteX4" fmla="*/ 0 w 6630427"/>
              <a:gd name="connsiteY4" fmla="*/ 6863715 h 6863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30427" h="6863715">
                <a:moveTo>
                  <a:pt x="0" y="6863715"/>
                </a:moveTo>
                <a:lnTo>
                  <a:pt x="3982477" y="0"/>
                </a:lnTo>
                <a:lnTo>
                  <a:pt x="6630427" y="5715"/>
                </a:lnTo>
                <a:lnTo>
                  <a:pt x="6630427" y="6863715"/>
                </a:lnTo>
                <a:lnTo>
                  <a:pt x="0" y="6863715"/>
                </a:lnTo>
                <a:close/>
              </a:path>
            </a:pathLst>
          </a:cu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55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 - 02">
    <p:bg>
      <p:bgPr>
        <a:solidFill>
          <a:srgbClr val="F7EF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graphics, toy, room, drawing&#10;&#10;Description automatically generated">
            <a:extLst>
              <a:ext uri="{FF2B5EF4-FFF2-40B4-BE49-F238E27FC236}">
                <a16:creationId xmlns:a16="http://schemas.microsoft.com/office/drawing/2014/main" id="{77C5280E-AB6E-4C24-B6E8-FC04439CD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852" y="1307767"/>
            <a:ext cx="5754148" cy="42424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592210"/>
            <a:ext cx="4561389" cy="1680379"/>
          </a:xfrm>
        </p:spPr>
        <p:txBody>
          <a:bodyPr anchor="t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9999" y="3457428"/>
            <a:ext cx="5148000" cy="18288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</p:spTree>
    <p:extLst>
      <p:ext uri="{BB962C8B-B14F-4D97-AF65-F5344CB8AC3E}">
        <p14:creationId xmlns:p14="http://schemas.microsoft.com/office/powerpoint/2010/main" val="410497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vider Slide - 02">
    <p:bg>
      <p:bgPr>
        <a:solidFill>
          <a:srgbClr val="F7EF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592210"/>
            <a:ext cx="4561389" cy="1680379"/>
          </a:xfrm>
        </p:spPr>
        <p:txBody>
          <a:bodyPr anchor="t"/>
          <a:lstStyle>
            <a:lvl1pPr algn="l">
              <a:lnSpc>
                <a:spcPts val="62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9999" y="3457428"/>
            <a:ext cx="5148000" cy="18288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tx2"/>
                </a:solidFill>
              </a:rPr>
              <a:t>Centre for Ageing Better</a:t>
            </a:r>
          </a:p>
        </p:txBody>
      </p:sp>
    </p:spTree>
    <p:extLst>
      <p:ext uri="{BB962C8B-B14F-4D97-AF65-F5344CB8AC3E}">
        <p14:creationId xmlns:p14="http://schemas.microsoft.com/office/powerpoint/2010/main" val="293416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0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89CC-F74C-4390-A957-4583D9242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1592210"/>
            <a:ext cx="4561389" cy="1680379"/>
          </a:xfrm>
        </p:spPr>
        <p:txBody>
          <a:bodyPr anchor="t"/>
          <a:lstStyle>
            <a:lvl1pPr algn="l">
              <a:lnSpc>
                <a:spcPts val="62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3A577-857E-4CCC-BDEC-E12B657E78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9999" y="3457428"/>
            <a:ext cx="5148000" cy="18288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A0DFA-A63F-4FE5-A44A-DD2E5F85E438}"/>
              </a:ext>
            </a:extLst>
          </p:cNvPr>
          <p:cNvSpPr txBox="1"/>
          <p:nvPr/>
        </p:nvSpPr>
        <p:spPr>
          <a:xfrm>
            <a:off x="540000" y="6374142"/>
            <a:ext cx="325286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>
                <a:solidFill>
                  <a:schemeClr val="bg1"/>
                </a:solidFill>
              </a:rPr>
              <a:t>Centre for Ageing Better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6328B93F-8B2E-4E4F-8C2C-30053DCD6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605" y="-4186"/>
            <a:ext cx="6630395" cy="68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50725B-5048-4F3E-9DC1-7EF59B015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1"/>
            <a:ext cx="11112000" cy="1034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5DF8-B33B-4566-9E0D-CBC6AD086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753849"/>
            <a:ext cx="11112000" cy="442311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8FEB6-640B-4FFF-9C60-025821199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8800" y="6374142"/>
            <a:ext cx="2743200" cy="3651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B5042770-298F-4A05-AC19-71EBAFD4AF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64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68" r:id="rId3"/>
    <p:sldLayoutId id="2147483669" r:id="rId4"/>
    <p:sldLayoutId id="2147483653" r:id="rId5"/>
    <p:sldLayoutId id="2147483654" r:id="rId6"/>
    <p:sldLayoutId id="2147483651" r:id="rId7"/>
    <p:sldLayoutId id="2147483670" r:id="rId8"/>
    <p:sldLayoutId id="2147483666" r:id="rId9"/>
    <p:sldLayoutId id="2147483667" r:id="rId10"/>
    <p:sldLayoutId id="2147483659" r:id="rId11"/>
    <p:sldLayoutId id="2147483650" r:id="rId12"/>
    <p:sldLayoutId id="2147483663" r:id="rId13"/>
    <p:sldLayoutId id="2147483658" r:id="rId14"/>
    <p:sldLayoutId id="2147483665" r:id="rId15"/>
    <p:sldLayoutId id="2147483664" r:id="rId16"/>
    <p:sldLayoutId id="2147483655" r:id="rId17"/>
    <p:sldLayoutId id="2147483662" r:id="rId18"/>
    <p:sldLayoutId id="2147483657" r:id="rId19"/>
    <p:sldLayoutId id="2147483656" r:id="rId20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ts val="2700"/>
        </a:lnSpc>
        <a:spcBef>
          <a:spcPts val="0"/>
        </a:spcBef>
        <a:spcAft>
          <a:spcPts val="140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914400" rtl="0" eaLnBrk="1" latinLnBrk="0" hangingPunct="1">
        <a:lnSpc>
          <a:spcPts val="2700"/>
        </a:lnSpc>
        <a:spcBef>
          <a:spcPts val="0"/>
        </a:spcBef>
        <a:spcAft>
          <a:spcPts val="1200"/>
        </a:spcAft>
        <a:buClr>
          <a:schemeClr val="tx1"/>
        </a:buClr>
        <a:buFont typeface="Symbol" panose="05050102010706020507" pitchFamily="18" charset="2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ts val="27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Symbol" panose="05050102010706020507" pitchFamily="18" charset="2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ts val="27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Symbol" panose="05050102010706020507" pitchFamily="18" charset="2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lnSpc>
          <a:spcPts val="27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Symbol" panose="05050102010706020507" pitchFamily="18" charset="2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3C8C599-6F85-4C0E-8A91-05E28B240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918873"/>
            <a:ext cx="7023028" cy="31421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4000" i="1" dirty="0"/>
              <a:t>Example</a:t>
            </a:r>
            <a:r>
              <a:rPr lang="en-GB" sz="4000" dirty="0"/>
              <a:t>: 40% of residents over 75 in [INSERT NAME] reported doing at least 150 minutes of activity per week.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E401E60A-E800-41C7-95DC-18528CAEBC36}"/>
              </a:ext>
            </a:extLst>
          </p:cNvPr>
          <p:cNvSpPr txBox="1">
            <a:spLocks/>
          </p:cNvSpPr>
          <p:nvPr/>
        </p:nvSpPr>
        <p:spPr>
          <a:xfrm>
            <a:off x="540000" y="5900871"/>
            <a:ext cx="3765300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900" dirty="0">
                <a:solidFill>
                  <a:schemeClr val="tx1"/>
                </a:solidFill>
              </a:rPr>
              <a:t>Source: [Provide source for your figure here]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B92ADDF-6219-4A70-8402-18ACD6625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7795" y="1063503"/>
            <a:ext cx="321945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7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7CF04BDD-CDAA-412D-A7C4-3601C50789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90462" y="1319212"/>
            <a:ext cx="2028825" cy="4219575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B3C8C599-6F85-4C0E-8A91-05E28B240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918873"/>
            <a:ext cx="7023028" cy="31421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4000" dirty="0"/>
              <a:t>[Insert stat]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E401E60A-E800-41C7-95DC-18528CAEBC36}"/>
              </a:ext>
            </a:extLst>
          </p:cNvPr>
          <p:cNvSpPr txBox="1">
            <a:spLocks/>
          </p:cNvSpPr>
          <p:nvPr/>
        </p:nvSpPr>
        <p:spPr>
          <a:xfrm>
            <a:off x="540000" y="5900871"/>
            <a:ext cx="3765300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900" dirty="0">
                <a:solidFill>
                  <a:schemeClr val="tx1"/>
                </a:solidFill>
              </a:rPr>
              <a:t>Source: [Provide source for your figure here]</a:t>
            </a:r>
          </a:p>
        </p:txBody>
      </p:sp>
    </p:spTree>
    <p:extLst>
      <p:ext uri="{BB962C8B-B14F-4D97-AF65-F5344CB8AC3E}">
        <p14:creationId xmlns:p14="http://schemas.microsoft.com/office/powerpoint/2010/main" val="86796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3C8C599-6F85-4C0E-8A91-05E28B240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918873"/>
            <a:ext cx="7023028" cy="31421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4000" dirty="0"/>
              <a:t>[Insert stat]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E401E60A-E800-41C7-95DC-18528CAEBC36}"/>
              </a:ext>
            </a:extLst>
          </p:cNvPr>
          <p:cNvSpPr txBox="1">
            <a:spLocks/>
          </p:cNvSpPr>
          <p:nvPr/>
        </p:nvSpPr>
        <p:spPr>
          <a:xfrm>
            <a:off x="540000" y="5900871"/>
            <a:ext cx="3765300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900" dirty="0">
                <a:solidFill>
                  <a:schemeClr val="tx1"/>
                </a:solidFill>
              </a:rPr>
              <a:t>Source: [Provide source for your figure here]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37FB1F6-27CF-44AB-84E7-82F31F9AFE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1486" y="702725"/>
            <a:ext cx="1467964" cy="4907500"/>
          </a:xfrm>
          <a:prstGeom prst="rect">
            <a:avLst/>
          </a:prstGeom>
        </p:spPr>
      </p:pic>
      <p:sp>
        <p:nvSpPr>
          <p:cNvPr id="11" name="Title 7">
            <a:extLst>
              <a:ext uri="{FF2B5EF4-FFF2-40B4-BE49-F238E27FC236}">
                <a16:creationId xmlns:a16="http://schemas.microsoft.com/office/drawing/2014/main" id="{B5B5AAE1-CA6C-4316-BCEA-57F5C4D66C64}"/>
              </a:ext>
            </a:extLst>
          </p:cNvPr>
          <p:cNvSpPr txBox="1">
            <a:spLocks/>
          </p:cNvSpPr>
          <p:nvPr/>
        </p:nvSpPr>
        <p:spPr>
          <a:xfrm>
            <a:off x="10105468" y="3003997"/>
            <a:ext cx="397307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1800" b="1" dirty="0">
                <a:solidFill>
                  <a:schemeClr val="tx1"/>
                </a:solidFill>
              </a:rPr>
              <a:t>1%</a:t>
            </a:r>
          </a:p>
        </p:txBody>
      </p:sp>
    </p:spTree>
    <p:extLst>
      <p:ext uri="{BB962C8B-B14F-4D97-AF65-F5344CB8AC3E}">
        <p14:creationId xmlns:p14="http://schemas.microsoft.com/office/powerpoint/2010/main" val="38328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9DEF5FE9-7F5F-4701-B275-0218E744B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6200" y="1156303"/>
            <a:ext cx="4114800" cy="430530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B3C8C599-6F85-4C0E-8A91-05E28B240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918873"/>
            <a:ext cx="7023028" cy="31421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4000" dirty="0"/>
              <a:t>[Insert stat]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E401E60A-E800-41C7-95DC-18528CAEBC36}"/>
              </a:ext>
            </a:extLst>
          </p:cNvPr>
          <p:cNvSpPr txBox="1">
            <a:spLocks/>
          </p:cNvSpPr>
          <p:nvPr/>
        </p:nvSpPr>
        <p:spPr>
          <a:xfrm>
            <a:off x="540000" y="5900871"/>
            <a:ext cx="3765300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900" dirty="0">
                <a:solidFill>
                  <a:schemeClr val="tx1"/>
                </a:solidFill>
              </a:rPr>
              <a:t>Source: [Provide source for your figure here]</a:t>
            </a:r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B5B5AAE1-CA6C-4316-BCEA-57F5C4D66C64}"/>
              </a:ext>
            </a:extLst>
          </p:cNvPr>
          <p:cNvSpPr txBox="1">
            <a:spLocks/>
          </p:cNvSpPr>
          <p:nvPr/>
        </p:nvSpPr>
        <p:spPr>
          <a:xfrm>
            <a:off x="10604232" y="4035659"/>
            <a:ext cx="397307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1800" b="1" dirty="0">
                <a:solidFill>
                  <a:schemeClr val="bg1"/>
                </a:solidFill>
              </a:rPr>
              <a:t>1%</a:t>
            </a:r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5F906797-DCC8-4958-BF5C-6F3FD20629E1}"/>
              </a:ext>
            </a:extLst>
          </p:cNvPr>
          <p:cNvSpPr txBox="1">
            <a:spLocks/>
          </p:cNvSpPr>
          <p:nvPr/>
        </p:nvSpPr>
        <p:spPr>
          <a:xfrm>
            <a:off x="8036523" y="3592313"/>
            <a:ext cx="397307" cy="3049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1800" b="1" dirty="0">
                <a:solidFill>
                  <a:schemeClr val="bg1"/>
                </a:solidFill>
              </a:rPr>
              <a:t>1%</a:t>
            </a:r>
          </a:p>
        </p:txBody>
      </p:sp>
    </p:spTree>
    <p:extLst>
      <p:ext uri="{BB962C8B-B14F-4D97-AF65-F5344CB8AC3E}">
        <p14:creationId xmlns:p14="http://schemas.microsoft.com/office/powerpoint/2010/main" val="370293183"/>
      </p:ext>
    </p:extLst>
  </p:cSld>
  <p:clrMapOvr>
    <a:masterClrMapping/>
  </p:clrMapOvr>
</p:sld>
</file>

<file path=ppt/theme/theme1.xml><?xml version="1.0" encoding="utf-8"?>
<a:theme xmlns:a="http://schemas.openxmlformats.org/drawingml/2006/main" name="AB ppt theme">
  <a:themeElements>
    <a:clrScheme name="CFAB Theme Colours">
      <a:dk1>
        <a:sysClr val="windowText" lastClr="000000"/>
      </a:dk1>
      <a:lt1>
        <a:sysClr val="window" lastClr="FFFFFF"/>
      </a:lt1>
      <a:dk2>
        <a:srgbClr val="412468"/>
      </a:dk2>
      <a:lt2>
        <a:srgbClr val="B7B6CA"/>
      </a:lt2>
      <a:accent1>
        <a:srgbClr val="412468"/>
      </a:accent1>
      <a:accent2>
        <a:srgbClr val="7F5CA3"/>
      </a:accent2>
      <a:accent3>
        <a:srgbClr val="F06680"/>
      </a:accent3>
      <a:accent4>
        <a:srgbClr val="FDC41F"/>
      </a:accent4>
      <a:accent5>
        <a:srgbClr val="24736D"/>
      </a:accent5>
      <a:accent6>
        <a:srgbClr val="6BBFA3"/>
      </a:accent6>
      <a:hlink>
        <a:srgbClr val="412468"/>
      </a:hlink>
      <a:folHlink>
        <a:srgbClr val="7F5CA3"/>
      </a:folHlink>
    </a:clrScheme>
    <a:fontScheme name="CFAB Them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 ppt theme" id="{550CCE38-2CD8-4D5D-8BD6-1A822A2DBE04}" vid="{F7C3724B-76C6-4241-B7B2-152D08B04A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</TotalTime>
  <Words>82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Symbol</vt:lpstr>
      <vt:lpstr>AB ppt theme</vt:lpstr>
      <vt:lpstr>Example: 40% of residents over 75 in [INSERT NAME] reported doing at least 150 minutes of activity per week.</vt:lpstr>
      <vt:lpstr>[Insert stat]</vt:lpstr>
      <vt:lpstr>[Insert stat]</vt:lpstr>
      <vt:lpstr>[Insert stat]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Yehia Nasr</dc:creator>
  <cp:lastModifiedBy>Yehia Nasr</cp:lastModifiedBy>
  <cp:revision>16</cp:revision>
  <dcterms:created xsi:type="dcterms:W3CDTF">2022-04-22T10:07:04Z</dcterms:created>
  <dcterms:modified xsi:type="dcterms:W3CDTF">2022-04-28T15:01:56Z</dcterms:modified>
</cp:coreProperties>
</file>